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5"/>
  </p:notesMasterIdLst>
  <p:handoutMasterIdLst>
    <p:handoutMasterId r:id="rId16"/>
  </p:handoutMasterIdLst>
  <p:sldIdLst>
    <p:sldId id="259" r:id="rId2"/>
    <p:sldId id="258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65" r:id="rId12"/>
    <p:sldId id="273" r:id="rId13"/>
    <p:sldId id="274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E423655-99F4-414A-A281-B166C626FBED}" type="datetime1">
              <a:rPr lang="ru-RU" smtClean="0"/>
              <a:t>16.04.2026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E602E8-7778-4840-9C52-CF866E2E7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0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0D39DCE-FDDD-4C68-8894-D92266AFB0D9}" type="datetime1">
              <a:rPr lang="ru-RU" smtClean="0"/>
              <a:t>16.04.2026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86D5CD-F53C-40AA-8F25-6C53AFF44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8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76F51D-0E6E-4A75-A23B-D254C0D52FAE}" type="datetime1">
              <a:rPr lang="ru-RU" smtClean="0"/>
              <a:t>16.04.2026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39109F-FA39-4352-92A9-8AA49B62A697}" type="datetime1">
              <a:rPr lang="ru-RU" smtClean="0"/>
              <a:t>16.04.2026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CB8888-E102-45DF-A94C-4B7EAA750ED8}" type="datetime1">
              <a:rPr lang="ru-RU" smtClean="0"/>
              <a:t>16.04.2026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762D60-F5ED-487E-879C-FFEAD324A64B}" type="datetime1">
              <a:rPr lang="ru-RU" smtClean="0"/>
              <a:t>16.04.2026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Надпись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" sz="800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3" name="Надпись 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" sz="8000">
                <a:solidFill>
                  <a:schemeClr val="tx1"/>
                </a:solidFill>
                <a:effectLst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CCB53E-3003-46EC-9147-1EB4A113050D}" type="datetime1">
              <a:rPr lang="ru-RU" smtClean="0"/>
              <a:t>16.04.2026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 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A90B4B-F7DE-484E-BCF4-80CF0386CBEA}" type="datetime1">
              <a:rPr lang="ru-RU" smtClean="0"/>
              <a:t>16.04.2026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Рисунок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Рисунок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Заголовок 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0" name="Рисунок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6" name="Рисунок 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C53675-63B5-475C-9581-11F28D58B6F8}" type="datetime1">
              <a:rPr lang="ru-RU" smtClean="0"/>
              <a:t>16.04.2026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C7FA24-3B06-42D5-9D27-1B01EF6B8A1A}" type="datetime1">
              <a:rPr lang="ru-RU" smtClean="0"/>
              <a:t>16.04.2026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84A81F-4A8D-4EFF-B3FE-B7FF49A0FE1D}" type="datetime1">
              <a:rPr lang="ru-RU" smtClean="0"/>
              <a:t>16.04.2026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E4FA72-B21F-47D1-986F-7973CEFBCDC2}" type="datetime1">
              <a:rPr lang="ru-RU" smtClean="0"/>
              <a:t>16.04.2026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E23D99-D265-49DC-9C82-B2D75F321266}" type="datetime1">
              <a:rPr lang="ru-RU" smtClean="0"/>
              <a:t>16.04.2026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519514-BEB7-4F29-887F-8F464FC6AC4F}" type="datetime1">
              <a:rPr lang="ru-RU" smtClean="0"/>
              <a:t>16.04.2026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Рисунок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A677EE-D5B7-49AE-9C2F-2BBA7A188D04}" type="datetime1">
              <a:rPr lang="ru-RU" smtClean="0"/>
              <a:t>16.04.2026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EE4904-EB69-4509-980A-A41B9F62C514}" type="datetime1">
              <a:rPr lang="ru-RU" smtClean="0"/>
              <a:t>16.04.2026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F90A9C-323C-4429-AE52-049736C99CF5}" type="datetime1">
              <a:rPr lang="ru-RU" smtClean="0"/>
              <a:t>16.04.2026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E08748-9155-4E8C-8B18-D34929B7DA3F}" type="datetime1">
              <a:rPr lang="ru-RU" smtClean="0"/>
              <a:t>16.04.2026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438F62-8E28-4B7D-A8DA-6957C9310073}" type="datetime1">
              <a:rPr lang="ru-RU" smtClean="0"/>
              <a:t>16.04.2026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3F338F7-D97C-4122-9BE8-A78CC781FF6F}" type="datetime1">
              <a:rPr lang="ru-RU" smtClean="0"/>
              <a:t>16.04.2026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89644EA-2D15-8CAB-20DA-DF49F9C9C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87120"/>
            <a:ext cx="12192000" cy="2648381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140 лет со дня рождения Н. С. Гумилёва</a:t>
            </a:r>
            <a:endParaRPr lang="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71C915-94D1-878F-B582-FEEE3C4FC852}"/>
              </a:ext>
            </a:extLst>
          </p:cNvPr>
          <p:cNvSpPr txBox="1"/>
          <p:nvPr/>
        </p:nvSpPr>
        <p:spPr>
          <a:xfrm>
            <a:off x="11010900" y="6639237"/>
            <a:ext cx="14858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0" i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oogle Sans"/>
              </a:rPr>
              <a:t>© Ильиных Иван. 2026</a:t>
            </a:r>
            <a:endParaRPr lang="ru-RU" sz="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BEEF36-FB25-6DCC-997D-552175E4B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BE8420-344A-AF69-1E46-CF2A9D6EE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0"/>
            <a:ext cx="1219200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EFAA6C-EF58-E530-483E-B71DDF47ED58}"/>
              </a:ext>
            </a:extLst>
          </p:cNvPr>
          <p:cNvSpPr txBox="1"/>
          <p:nvPr/>
        </p:nvSpPr>
        <p:spPr>
          <a:xfrm>
            <a:off x="11010900" y="6639237"/>
            <a:ext cx="14858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0" i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oogle Sans"/>
              </a:rPr>
              <a:t>© Ильиных Иван. 2026</a:t>
            </a:r>
            <a:endParaRPr lang="ru-RU" sz="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F49ED7-28E9-30B2-236C-CF9701EBCF03}"/>
              </a:ext>
            </a:extLst>
          </p:cNvPr>
          <p:cNvSpPr txBox="1"/>
          <p:nvPr/>
        </p:nvSpPr>
        <p:spPr>
          <a:xfrm>
            <a:off x="3931741" y="834058"/>
            <a:ext cx="4328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Участие в войне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B029AC2-BCDB-513F-CC3C-43B72C81B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" y="2713050"/>
            <a:ext cx="12192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dirty="0"/>
              <a:t>Во время Первой мировой войны Гумилёв добровольно пошёл на фронт.</a:t>
            </a:r>
          </a:p>
          <a:p>
            <a:pPr algn="ctr"/>
            <a:r>
              <a:rPr lang="ru-RU" sz="3600" dirty="0"/>
              <a:t>Он служил офицером и проявил храбрость.</a:t>
            </a:r>
            <a:br>
              <a:rPr lang="ru-RU" sz="3600" dirty="0"/>
            </a:br>
            <a:r>
              <a:rPr lang="ru-RU" sz="3600" dirty="0"/>
              <a:t>За свои заслуги был награждён орденами.</a:t>
            </a:r>
          </a:p>
        </p:txBody>
      </p:sp>
    </p:spTree>
    <p:extLst>
      <p:ext uri="{BB962C8B-B14F-4D97-AF65-F5344CB8AC3E}">
        <p14:creationId xmlns:p14="http://schemas.microsoft.com/office/powerpoint/2010/main" val="2990195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B3309A-F7D9-3E25-1F1F-81404190D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D21400-F59B-DB14-E94D-365CE51ED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320"/>
            <a:ext cx="12192000" cy="6858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1F8275-30F5-4456-F558-7ECADE447EA5}"/>
              </a:ext>
            </a:extLst>
          </p:cNvPr>
          <p:cNvSpPr txBox="1"/>
          <p:nvPr/>
        </p:nvSpPr>
        <p:spPr>
          <a:xfrm>
            <a:off x="1504950" y="2027490"/>
            <a:ext cx="9182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0" i="0" dirty="0">
                <a:effectLst/>
              </a:rPr>
              <a:t>Николай Гумилёв умер </a:t>
            </a:r>
            <a:r>
              <a:rPr lang="ru-RU" sz="3600" b="1" dirty="0">
                <a:effectLst/>
              </a:rPr>
              <a:t>26 августа 1921</a:t>
            </a:r>
            <a:r>
              <a:rPr lang="ru-RU" sz="3600" b="1" i="0" dirty="0">
                <a:effectLst/>
              </a:rPr>
              <a:t> года.</a:t>
            </a:r>
          </a:p>
          <a:p>
            <a:pPr algn="ctr"/>
            <a:r>
              <a:rPr lang="ru-RU" sz="3600" dirty="0"/>
              <a:t>Причина смерти</a:t>
            </a:r>
            <a:r>
              <a:rPr lang="en-US" sz="3600" dirty="0"/>
              <a:t>: </a:t>
            </a:r>
            <a:r>
              <a:rPr lang="ru-RU" sz="3600" b="1" dirty="0"/>
              <a:t>расстрел.</a:t>
            </a:r>
          </a:p>
          <a:p>
            <a:pPr algn="ctr"/>
            <a:r>
              <a:rPr lang="ru-RU" sz="3600" dirty="0"/>
              <a:t>Его убили из-за подозрений в участии в заговоре против власти.</a:t>
            </a:r>
            <a:endParaRPr lang="ru-RU" sz="3600" b="1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03C51F-267D-3753-1189-8B5FBB4A916C}"/>
              </a:ext>
            </a:extLst>
          </p:cNvPr>
          <p:cNvSpPr txBox="1"/>
          <p:nvPr/>
        </p:nvSpPr>
        <p:spPr>
          <a:xfrm>
            <a:off x="11010900" y="6639237"/>
            <a:ext cx="14858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0" i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oogle Sans"/>
              </a:rPr>
              <a:t>© Ильиных Иван. 2026</a:t>
            </a:r>
            <a:endParaRPr lang="ru-RU" sz="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D51706-4CC0-3C48-D287-B3E3E5398F9B}"/>
              </a:ext>
            </a:extLst>
          </p:cNvPr>
          <p:cNvSpPr txBox="1"/>
          <p:nvPr/>
        </p:nvSpPr>
        <p:spPr>
          <a:xfrm>
            <a:off x="3253202" y="832063"/>
            <a:ext cx="56855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Когда и почему умер?</a:t>
            </a:r>
          </a:p>
        </p:txBody>
      </p:sp>
    </p:spTree>
    <p:extLst>
      <p:ext uri="{BB962C8B-B14F-4D97-AF65-F5344CB8AC3E}">
        <p14:creationId xmlns:p14="http://schemas.microsoft.com/office/powerpoint/2010/main" val="744147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B96286-63BD-025E-B406-3A152079C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8F38DB-0A8F-97D0-A46F-5476E2A7C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81012F-0807-D0B5-1DD0-7449232B07CB}"/>
              </a:ext>
            </a:extLst>
          </p:cNvPr>
          <p:cNvSpPr txBox="1"/>
          <p:nvPr/>
        </p:nvSpPr>
        <p:spPr>
          <a:xfrm>
            <a:off x="11010900" y="6639237"/>
            <a:ext cx="14858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0" i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oogle Sans"/>
              </a:rPr>
              <a:t>© Ильиных Иван. 2026</a:t>
            </a:r>
            <a:endParaRPr lang="ru-RU" sz="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BCB72A-F0D3-3FFF-8919-0BB6BCAA48D2}"/>
              </a:ext>
            </a:extLst>
          </p:cNvPr>
          <p:cNvSpPr txBox="1"/>
          <p:nvPr/>
        </p:nvSpPr>
        <p:spPr>
          <a:xfrm>
            <a:off x="3306132" y="834058"/>
            <a:ext cx="5579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Значение творчества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A1A9650A-A5A8-F349-1BB3-FC0217010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" y="2436051"/>
            <a:ext cx="12192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dirty="0"/>
              <a:t>Гумилёв оказал большое влияние на развитие русской поэзии.</a:t>
            </a:r>
          </a:p>
          <a:p>
            <a:pPr algn="ctr"/>
            <a:r>
              <a:rPr lang="ru-RU" sz="3600" dirty="0"/>
              <a:t>Он стал одним из создателей акмеизма.</a:t>
            </a:r>
            <a:br>
              <a:rPr lang="ru-RU" sz="3600" dirty="0"/>
            </a:br>
            <a:r>
              <a:rPr lang="ru-RU" sz="3600" dirty="0"/>
              <a:t>Его стихи читают и изучают до сих пор.</a:t>
            </a:r>
          </a:p>
          <a:p>
            <a:pPr algn="ctr"/>
            <a:r>
              <a:rPr lang="ru-RU" sz="3600" dirty="0"/>
              <a:t>Он оставил яркий след в культуре России.</a:t>
            </a:r>
          </a:p>
        </p:txBody>
      </p:sp>
    </p:spTree>
    <p:extLst>
      <p:ext uri="{BB962C8B-B14F-4D97-AF65-F5344CB8AC3E}">
        <p14:creationId xmlns:p14="http://schemas.microsoft.com/office/powerpoint/2010/main" val="1614406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79169B-F934-E001-CEAD-39011BB28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488635-7767-1C79-CECA-4BA727D80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3320"/>
            <a:ext cx="1219200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5052E4-5654-1DDB-F9D1-C6B1DF7C312B}"/>
              </a:ext>
            </a:extLst>
          </p:cNvPr>
          <p:cNvSpPr txBox="1"/>
          <p:nvPr/>
        </p:nvSpPr>
        <p:spPr>
          <a:xfrm>
            <a:off x="11010900" y="6639237"/>
            <a:ext cx="14858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0" i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oogle Sans"/>
              </a:rPr>
              <a:t>© Ильиных Иван. 2026</a:t>
            </a:r>
            <a:endParaRPr lang="ru-RU" sz="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753407-E155-4D9A-8316-FF44B59BC320}"/>
              </a:ext>
            </a:extLst>
          </p:cNvPr>
          <p:cNvSpPr txBox="1"/>
          <p:nvPr/>
        </p:nvSpPr>
        <p:spPr>
          <a:xfrm>
            <a:off x="4433294" y="831645"/>
            <a:ext cx="3325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Заключение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CA17CC2B-9E76-D285-A4A8-101212617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" y="2713050"/>
            <a:ext cx="12192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dirty="0"/>
              <a:t>Николай Гумилёв — поэт смелости, силы духа и стремления к открытиям.</a:t>
            </a:r>
          </a:p>
          <a:p>
            <a:pPr algn="ctr"/>
            <a:r>
              <a:rPr lang="ru-RU" sz="3600" dirty="0"/>
              <a:t>Его жизнь была яркой и насыщенной, а творчество продолжает вдохновлять людей и сегодня.</a:t>
            </a:r>
          </a:p>
        </p:txBody>
      </p:sp>
    </p:spTree>
    <p:extLst>
      <p:ext uri="{BB962C8B-B14F-4D97-AF65-F5344CB8AC3E}">
        <p14:creationId xmlns:p14="http://schemas.microsoft.com/office/powerpoint/2010/main" val="25377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BB8FF38-C6A0-05EC-C816-FF23EAC95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6099" cy="68546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A5E88D-1C54-E2D8-B1F8-5AF88A1EA695}"/>
              </a:ext>
            </a:extLst>
          </p:cNvPr>
          <p:cNvSpPr txBox="1"/>
          <p:nvPr/>
        </p:nvSpPr>
        <p:spPr>
          <a:xfrm>
            <a:off x="0" y="202749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Николай Степанович Гумилёв — русский поэт Серебряного века, переводчик и литературный критик.</a:t>
            </a:r>
            <a:br>
              <a:rPr lang="ru-RU" sz="3600" dirty="0"/>
            </a:br>
            <a:r>
              <a:rPr lang="ru-RU" sz="3600" dirty="0"/>
              <a:t>Он является одним из основателей акмеизма — литературного направления начала XX века.</a:t>
            </a:r>
          </a:p>
          <a:p>
            <a:pPr algn="ctr"/>
            <a:r>
              <a:rPr lang="ru-RU" sz="3600" dirty="0"/>
              <a:t>Гумилёв считается одним из самых ярких поэтов своего времени.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A9DC99-8DCD-2D3F-6869-E58AA0F99E40}"/>
              </a:ext>
            </a:extLst>
          </p:cNvPr>
          <p:cNvSpPr txBox="1"/>
          <p:nvPr/>
        </p:nvSpPr>
        <p:spPr>
          <a:xfrm>
            <a:off x="3460278" y="832063"/>
            <a:ext cx="52714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Кто такой Гумилёв?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9FC9F-B803-19E0-F4E8-9228D7A49E6B}"/>
              </a:ext>
            </a:extLst>
          </p:cNvPr>
          <p:cNvSpPr txBox="1"/>
          <p:nvPr/>
        </p:nvSpPr>
        <p:spPr>
          <a:xfrm>
            <a:off x="11010900" y="6639237"/>
            <a:ext cx="14858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0" i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oogle Sans"/>
              </a:rPr>
              <a:t>© Ильиных Иван. 2026</a:t>
            </a:r>
            <a:endParaRPr lang="ru-RU" sz="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A17B1C-23E1-F636-F4DF-3C0DA1C58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937AFA-9AB5-8756-3630-75CBB18CC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1CD5AD-DCC6-8159-2F43-049D6790BBB0}"/>
              </a:ext>
            </a:extLst>
          </p:cNvPr>
          <p:cNvSpPr txBox="1"/>
          <p:nvPr/>
        </p:nvSpPr>
        <p:spPr>
          <a:xfrm>
            <a:off x="1504950" y="2467198"/>
            <a:ext cx="91821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0" i="0" dirty="0">
                <a:effectLst/>
              </a:rPr>
              <a:t>Николай Гумилёв родился в городе </a:t>
            </a:r>
            <a:r>
              <a:rPr lang="ru-RU" sz="3600" b="1" i="0" dirty="0">
                <a:effectLst/>
              </a:rPr>
              <a:t>Кронштадте</a:t>
            </a:r>
            <a:r>
              <a:rPr lang="ru-RU" sz="3600" b="0" i="0" dirty="0">
                <a:effectLst/>
              </a:rPr>
              <a:t>.</a:t>
            </a:r>
            <a:r>
              <a:rPr lang="en-US" sz="3600" b="0" i="0" dirty="0">
                <a:effectLst/>
              </a:rPr>
              <a:t> </a:t>
            </a:r>
            <a:r>
              <a:rPr lang="ru-RU" sz="3600" dirty="0"/>
              <a:t>Родился </a:t>
            </a:r>
            <a:r>
              <a:rPr lang="ru-RU" sz="3600" b="1" dirty="0"/>
              <a:t>15 апреля</a:t>
            </a:r>
          </a:p>
          <a:p>
            <a:pPr algn="ctr"/>
            <a:r>
              <a:rPr lang="ru-RU" sz="3600" b="1" i="0" dirty="0">
                <a:effectLst/>
              </a:rPr>
              <a:t>1886 года</a:t>
            </a:r>
          </a:p>
          <a:p>
            <a:pPr algn="ctr"/>
            <a:r>
              <a:rPr lang="ru-RU" sz="1100" i="1" dirty="0">
                <a:solidFill>
                  <a:schemeClr val="bg1">
                    <a:lumMod val="50000"/>
                    <a:lumOff val="50000"/>
                  </a:schemeClr>
                </a:solidFill>
                <a:latin typeface="Google Sans"/>
              </a:rPr>
              <a:t>*(в Санкт-Петербурге)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0EEB51-A26B-5D3A-05BA-EA936E02FE8D}"/>
              </a:ext>
            </a:extLst>
          </p:cNvPr>
          <p:cNvSpPr txBox="1"/>
          <p:nvPr/>
        </p:nvSpPr>
        <p:spPr>
          <a:xfrm>
            <a:off x="11010900" y="6639237"/>
            <a:ext cx="14858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0" i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oogle Sans"/>
              </a:rPr>
              <a:t>© Ильиных Иван. 2026</a:t>
            </a:r>
            <a:endParaRPr lang="ru-RU" sz="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76FEDA-C31D-AF68-90BE-93543C333256}"/>
              </a:ext>
            </a:extLst>
          </p:cNvPr>
          <p:cNvSpPr txBox="1"/>
          <p:nvPr/>
        </p:nvSpPr>
        <p:spPr>
          <a:xfrm>
            <a:off x="2975274" y="832063"/>
            <a:ext cx="62414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Где и когда он родился?</a:t>
            </a:r>
          </a:p>
        </p:txBody>
      </p:sp>
    </p:spTree>
    <p:extLst>
      <p:ext uri="{BB962C8B-B14F-4D97-AF65-F5344CB8AC3E}">
        <p14:creationId xmlns:p14="http://schemas.microsoft.com/office/powerpoint/2010/main" val="207943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134589-1F20-8A4E-E080-DAF0B1EE2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28F350-EDF8-43D1-0C66-926A37832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F9FEE3-A4A3-9C06-1B6B-47942AE2EB0B}"/>
              </a:ext>
            </a:extLst>
          </p:cNvPr>
          <p:cNvSpPr txBox="1"/>
          <p:nvPr/>
        </p:nvSpPr>
        <p:spPr>
          <a:xfrm>
            <a:off x="11010900" y="6639237"/>
            <a:ext cx="14858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0" i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oogle Sans"/>
              </a:rPr>
              <a:t>© Ильиных Иван. 2026</a:t>
            </a:r>
            <a:endParaRPr lang="ru-RU" sz="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F165F8-272E-907D-E874-BD7A19816596}"/>
              </a:ext>
            </a:extLst>
          </p:cNvPr>
          <p:cNvSpPr txBox="1"/>
          <p:nvPr/>
        </p:nvSpPr>
        <p:spPr>
          <a:xfrm>
            <a:off x="3670204" y="833304"/>
            <a:ext cx="48515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Детство Гумилёва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CEE23D19-B83C-BB03-0F43-840728717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" y="2054378"/>
            <a:ext cx="12192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Николай Степанович Гумилёв провёл детство в семье морского врача и часто переезжал между Кронштадтом, Царским Селом и другими городами.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Он рос слабым здоровьем, но был любознательным и много читал, особенно приключенческую литературу.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Учился сначала дома, затем в гимназии в Царском Селе, где начал писать первые стихи.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Его детство сформировало интерес к путешествиям и экзотическим странам, который позже стал важной темой его поэзии.</a:t>
            </a:r>
          </a:p>
        </p:txBody>
      </p:sp>
    </p:spTree>
    <p:extLst>
      <p:ext uri="{BB962C8B-B14F-4D97-AF65-F5344CB8AC3E}">
        <p14:creationId xmlns:p14="http://schemas.microsoft.com/office/powerpoint/2010/main" val="53970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7742DB-4E06-4D43-B3FB-529E4758A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B7C448-5FCC-D95B-7327-A974D7635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9200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632789-5896-7193-C689-B9782A194078}"/>
              </a:ext>
            </a:extLst>
          </p:cNvPr>
          <p:cNvSpPr txBox="1"/>
          <p:nvPr/>
        </p:nvSpPr>
        <p:spPr>
          <a:xfrm>
            <a:off x="11010900" y="6639237"/>
            <a:ext cx="14858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0" i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oogle Sans"/>
              </a:rPr>
              <a:t>© Ильиных Иван. 2026</a:t>
            </a:r>
            <a:endParaRPr lang="ru-RU" sz="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333478-3280-FFA8-AF97-C2032FBA2172}"/>
              </a:ext>
            </a:extLst>
          </p:cNvPr>
          <p:cNvSpPr txBox="1"/>
          <p:nvPr/>
        </p:nvSpPr>
        <p:spPr>
          <a:xfrm>
            <a:off x="3570881" y="833304"/>
            <a:ext cx="50502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Начало творчества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AA62C3BD-6AA0-72E6-B29D-ECA2BDAA1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" y="2436049"/>
            <a:ext cx="12192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dirty="0"/>
              <a:t>Гумилёв начал писать стихи ещё в юности.</a:t>
            </a:r>
            <a:br>
              <a:rPr lang="ru-RU" sz="3600" dirty="0"/>
            </a:br>
            <a:r>
              <a:rPr lang="ru-RU" sz="3600" dirty="0"/>
              <a:t>Его первая книга стихов — «Путь конквистадоров» — вышла в 1905 году.</a:t>
            </a:r>
          </a:p>
          <a:p>
            <a:pPr algn="ctr"/>
            <a:r>
              <a:rPr lang="ru-RU" sz="3600" dirty="0"/>
              <a:t>Его ранние произведения отличаются романтикой, стремлением к приключениям и поиску смысла жизни.</a:t>
            </a:r>
          </a:p>
        </p:txBody>
      </p:sp>
    </p:spTree>
    <p:extLst>
      <p:ext uri="{BB962C8B-B14F-4D97-AF65-F5344CB8AC3E}">
        <p14:creationId xmlns:p14="http://schemas.microsoft.com/office/powerpoint/2010/main" val="1983529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47DA6-7600-7086-11A7-460E5C45B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E72FA4-C7ED-B7B9-CF7B-8F6F291BD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2D0E41-4B27-865F-E113-EBB91D31CE2D}"/>
              </a:ext>
            </a:extLst>
          </p:cNvPr>
          <p:cNvSpPr txBox="1"/>
          <p:nvPr/>
        </p:nvSpPr>
        <p:spPr>
          <a:xfrm>
            <a:off x="11010900" y="6639237"/>
            <a:ext cx="14858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0" i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oogle Sans"/>
              </a:rPr>
              <a:t>© Ильиных Иван. 2026</a:t>
            </a:r>
            <a:endParaRPr lang="ru-RU" sz="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2FF4AC-6FA4-0F48-12A4-1696C8503C0F}"/>
              </a:ext>
            </a:extLst>
          </p:cNvPr>
          <p:cNvSpPr txBox="1"/>
          <p:nvPr/>
        </p:nvSpPr>
        <p:spPr>
          <a:xfrm>
            <a:off x="4862325" y="833304"/>
            <a:ext cx="24673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Акмеизм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25A5054-2C96-E9CE-E537-8DD65BDDE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" y="1605053"/>
            <a:ext cx="12192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dirty="0"/>
              <a:t>Гумилёв был одним из основателей акмеизма.</a:t>
            </a:r>
          </a:p>
          <a:p>
            <a:pPr algn="ctr"/>
            <a:r>
              <a:rPr lang="ru-RU" sz="3600" dirty="0"/>
              <a:t>Акмеизм — это литературное направление, которое: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3600" dirty="0"/>
              <a:t> </a:t>
            </a:r>
            <a:r>
              <a:rPr lang="ru-RU" sz="3600" dirty="0"/>
              <a:t>противопоставлялось символизму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3600" dirty="0"/>
              <a:t> </a:t>
            </a:r>
            <a:r>
              <a:rPr lang="ru-RU" sz="3600" dirty="0"/>
              <a:t>стремилось к ясности и точности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3600" dirty="0"/>
              <a:t> </a:t>
            </a:r>
            <a:r>
              <a:rPr lang="ru-RU" sz="3600" dirty="0"/>
              <a:t>использовало конкретные образы </a:t>
            </a:r>
          </a:p>
          <a:p>
            <a:pPr algn="ctr"/>
            <a:r>
              <a:rPr lang="ru-RU" sz="3600" dirty="0"/>
              <a:t>Среди представителей акмеизма: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3600" dirty="0"/>
              <a:t> </a:t>
            </a:r>
            <a:r>
              <a:rPr lang="ru-RU" sz="3600" dirty="0"/>
              <a:t>Анна Ахматова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3600" dirty="0"/>
              <a:t> </a:t>
            </a:r>
            <a:r>
              <a:rPr lang="ru-RU" sz="3600" dirty="0"/>
              <a:t>Осип Мандельштам </a:t>
            </a:r>
          </a:p>
        </p:txBody>
      </p:sp>
    </p:spTree>
    <p:extLst>
      <p:ext uri="{BB962C8B-B14F-4D97-AF65-F5344CB8AC3E}">
        <p14:creationId xmlns:p14="http://schemas.microsoft.com/office/powerpoint/2010/main" val="3641909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3CC3A5-8428-BD1F-EA17-F0CA0C144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69BBB9-5FA7-BA6B-E0FC-576A47148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F1CB76-DCF3-F221-EED0-C82508EBC073}"/>
              </a:ext>
            </a:extLst>
          </p:cNvPr>
          <p:cNvSpPr txBox="1"/>
          <p:nvPr/>
        </p:nvSpPr>
        <p:spPr>
          <a:xfrm>
            <a:off x="11010900" y="6639237"/>
            <a:ext cx="14858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0" i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oogle Sans"/>
              </a:rPr>
              <a:t>© Ильиных Иван. 2026</a:t>
            </a:r>
            <a:endParaRPr lang="ru-RU" sz="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3DC299-937D-4523-C0AE-C222C694DEB1}"/>
              </a:ext>
            </a:extLst>
          </p:cNvPr>
          <p:cNvSpPr txBox="1"/>
          <p:nvPr/>
        </p:nvSpPr>
        <p:spPr>
          <a:xfrm>
            <a:off x="4164530" y="833304"/>
            <a:ext cx="3862931" cy="77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Личная жизнь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B2B94735-4741-C8C8-1AC1-5452B8BB0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" y="1605054"/>
            <a:ext cx="12192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0" i="0" dirty="0">
                <a:effectLst/>
              </a:rPr>
              <a:t>Первую жену – </a:t>
            </a:r>
            <a:r>
              <a:rPr lang="ru-RU" sz="3600" i="0" strike="noStrike" dirty="0">
                <a:effectLst/>
              </a:rPr>
              <a:t>Анну Ахматову </a:t>
            </a:r>
            <a:r>
              <a:rPr lang="ru-RU" sz="3600" b="0" i="0" dirty="0">
                <a:effectLst/>
              </a:rPr>
              <a:t>– писатель встретил в 1904 году на балу, приуроченном к празднованию Пасхи. В то время пылкий юноша во всем старался подражать своему кумиру </a:t>
            </a:r>
            <a:r>
              <a:rPr lang="ru-RU" sz="3600" i="0" u="none" strike="noStrike" dirty="0">
                <a:effectLst/>
              </a:rPr>
              <a:t>Оскару</a:t>
            </a:r>
            <a:r>
              <a:rPr lang="ru-RU" sz="3600" b="1" i="0" u="none" strike="noStrike" dirty="0">
                <a:effectLst/>
              </a:rPr>
              <a:t> </a:t>
            </a:r>
            <a:r>
              <a:rPr lang="ru-RU" sz="3600" i="0" u="none" strike="noStrike" dirty="0">
                <a:effectLst/>
              </a:rPr>
              <a:t>Уайльду</a:t>
            </a:r>
            <a:r>
              <a:rPr lang="ru-RU" sz="3600" b="0" i="0" dirty="0">
                <a:effectLst/>
              </a:rPr>
              <a:t>: он носил цилиндр, завивал волосы и даже слегка подкрашивал губы. Уже через год после знакомства он сделал претенциозной особе предложение и, получив отказ, погрузился в беспросветную депрессию.</a:t>
            </a:r>
            <a:r>
              <a:rPr lang="ru-RU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5604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00CD4A-4A0F-2268-5D37-769BE75B2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59262F-068B-65C2-9C27-BF4DB1B5F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179A48-31ED-A518-6934-5971306366DF}"/>
              </a:ext>
            </a:extLst>
          </p:cNvPr>
          <p:cNvSpPr txBox="1"/>
          <p:nvPr/>
        </p:nvSpPr>
        <p:spPr>
          <a:xfrm>
            <a:off x="11010900" y="6639237"/>
            <a:ext cx="14858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0" i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oogle Sans"/>
              </a:rPr>
              <a:t>© Ильиных Иван. 2026</a:t>
            </a:r>
            <a:endParaRPr lang="ru-RU" sz="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B77514-79D5-E352-A35E-978C12E67E6C}"/>
              </a:ext>
            </a:extLst>
          </p:cNvPr>
          <p:cNvSpPr txBox="1"/>
          <p:nvPr/>
        </p:nvSpPr>
        <p:spPr>
          <a:xfrm>
            <a:off x="4164530" y="833305"/>
            <a:ext cx="3862931" cy="77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Путешествия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A67155E9-71B3-DC4C-8A9B-A3BF2A800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" y="2436051"/>
            <a:ext cx="12192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dirty="0"/>
              <a:t>Гумилёв много путешествовал, особенно по Африке.</a:t>
            </a:r>
          </a:p>
          <a:p>
            <a:pPr algn="ctr"/>
            <a:r>
              <a:rPr lang="ru-RU" sz="3600" dirty="0"/>
              <a:t>Он участвовал в экспедициях и изучал культуру других народов.</a:t>
            </a:r>
          </a:p>
          <a:p>
            <a:pPr algn="ctr"/>
            <a:r>
              <a:rPr lang="ru-RU" sz="3600" dirty="0"/>
              <a:t>Эти путешествия сильно повлияли на его творчество и сделали его стихи яркими и необычными.</a:t>
            </a:r>
          </a:p>
        </p:txBody>
      </p:sp>
    </p:spTree>
    <p:extLst>
      <p:ext uri="{BB962C8B-B14F-4D97-AF65-F5344CB8AC3E}">
        <p14:creationId xmlns:p14="http://schemas.microsoft.com/office/powerpoint/2010/main" val="1194292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EF718B-9AB9-B85B-A53C-539B84269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DBEE5C-BB55-0820-9699-A45EBCA22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1DE3CD-F386-9B94-B766-7FE494E8D8D9}"/>
              </a:ext>
            </a:extLst>
          </p:cNvPr>
          <p:cNvSpPr txBox="1"/>
          <p:nvPr/>
        </p:nvSpPr>
        <p:spPr>
          <a:xfrm>
            <a:off x="11010900" y="6639237"/>
            <a:ext cx="14858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0" i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oogle Sans"/>
              </a:rPr>
              <a:t>© Ильиных Иван. 2026</a:t>
            </a:r>
            <a:endParaRPr lang="ru-RU" sz="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C168B5-5814-E9E3-3154-298EC03F8579}"/>
              </a:ext>
            </a:extLst>
          </p:cNvPr>
          <p:cNvSpPr txBox="1"/>
          <p:nvPr/>
        </p:nvSpPr>
        <p:spPr>
          <a:xfrm>
            <a:off x="4542026" y="835613"/>
            <a:ext cx="3107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Творчество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1E205879-83E7-EC0E-789D-69DCCE2F3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" y="1605054"/>
            <a:ext cx="12192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dirty="0"/>
              <a:t>Стихи Гумилёва часто посвящены: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3200" dirty="0"/>
              <a:t>путешествиям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3200" dirty="0"/>
              <a:t>приключениям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3200" dirty="0"/>
              <a:t>сильным личностям </a:t>
            </a:r>
          </a:p>
          <a:p>
            <a:pPr algn="ctr"/>
            <a:r>
              <a:rPr lang="ru-RU" sz="3200" dirty="0"/>
              <a:t>Известные произведения: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3200" dirty="0"/>
              <a:t>«Жираф»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3200" dirty="0"/>
              <a:t>«Капитаны» </a:t>
            </a:r>
          </a:p>
          <a:p>
            <a:pPr algn="ctr"/>
            <a:r>
              <a:rPr lang="ru-RU" sz="3200" dirty="0"/>
              <a:t>Его поэзия отличается яркими образами и точностью выражения.</a:t>
            </a:r>
          </a:p>
        </p:txBody>
      </p:sp>
    </p:spTree>
    <p:extLst>
      <p:ext uri="{BB962C8B-B14F-4D97-AF65-F5344CB8AC3E}">
        <p14:creationId xmlns:p14="http://schemas.microsoft.com/office/powerpoint/2010/main" val="2551691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01_TF12214701" id="{56759B6B-9885-49D2-982D-9646159608C0}" vid="{37F740C0-197C-4D7E-9343-79430DBFAB7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{1C379A92-D0D0-46BC-9597-75D686B79A24}TFe887d8cf-77a9-48cd-9a74-d8d08097a61cefb7d874_win32-a12d4078b0df</Template>
  <TotalTime>240</TotalTime>
  <Words>544</Words>
  <Application>Microsoft Office PowerPoint</Application>
  <PresentationFormat>Широкоэкранный</PresentationFormat>
  <Paragraphs>67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Google Sans</vt:lpstr>
      <vt:lpstr>Times New Roman</vt:lpstr>
      <vt:lpstr>Wingdings 2</vt:lpstr>
      <vt:lpstr>СланецVTI</vt:lpstr>
      <vt:lpstr>140 лет со дня рождения Н. С. Гумилёва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3</cp:revision>
  <dcterms:created xsi:type="dcterms:W3CDTF">2026-04-14T10:00:18Z</dcterms:created>
  <dcterms:modified xsi:type="dcterms:W3CDTF">2026-04-16T02:51:58Z</dcterms:modified>
</cp:coreProperties>
</file>